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17/04/1441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27584" y="620688"/>
            <a:ext cx="7776864" cy="5760640"/>
          </a:xfrm>
        </p:spPr>
        <p:txBody>
          <a:bodyPr/>
          <a:lstStyle/>
          <a:p>
            <a:r>
              <a:rPr lang="en-US" sz="2800" dirty="0" smtClean="0">
                <a:solidFill>
                  <a:srgbClr val="000000"/>
                </a:solidFill>
                <a:latin typeface="Symbol"/>
              </a:rPr>
              <a:t> </a:t>
            </a:r>
            <a:r>
              <a:rPr lang="en-US" sz="2800" b="1" dirty="0">
                <a:solidFill>
                  <a:srgbClr val="000000"/>
                </a:solidFill>
                <a:latin typeface="Times New Roman"/>
              </a:rPr>
              <a:t>Body-</a:t>
            </a:r>
            <a:r>
              <a:rPr lang="en-US" sz="2800" b="1" dirty="0" err="1">
                <a:solidFill>
                  <a:srgbClr val="000000"/>
                </a:solidFill>
                <a:latin typeface="Times New Roman"/>
              </a:rPr>
              <a:t>centred</a:t>
            </a:r>
            <a:r>
              <a:rPr lang="en-US" sz="2800" b="1" dirty="0">
                <a:solidFill>
                  <a:srgbClr val="000000"/>
                </a:solidFill>
                <a:latin typeface="Times New Roman"/>
              </a:rPr>
              <a:t> cubic </a:t>
            </a:r>
            <a:endParaRPr lang="en-US" sz="2800" dirty="0">
              <a:solidFill>
                <a:srgbClr val="000000"/>
              </a:solidFill>
              <a:latin typeface="Times New Roman"/>
            </a:endParaRPr>
          </a:p>
          <a:p>
            <a:r>
              <a:rPr lang="en-US" sz="2800" dirty="0">
                <a:solidFill>
                  <a:srgbClr val="000000"/>
                </a:solidFill>
                <a:latin typeface="Times New Roman"/>
              </a:rPr>
              <a:t>Another common metallic crystal structure also has a cubic unit cell with atoms located at all eight corners and a single atom at the cube </a:t>
            </a:r>
            <a:r>
              <a:rPr lang="en-US" sz="2800" dirty="0" err="1">
                <a:solidFill>
                  <a:srgbClr val="000000"/>
                </a:solidFill>
                <a:latin typeface="Times New Roman"/>
              </a:rPr>
              <a:t>centre</a:t>
            </a:r>
            <a:r>
              <a:rPr lang="en-US" sz="2800" dirty="0">
                <a:solidFill>
                  <a:srgbClr val="000000"/>
                </a:solidFill>
                <a:latin typeface="Times New Roman"/>
              </a:rPr>
              <a:t>. This is called a body-</a:t>
            </a:r>
            <a:r>
              <a:rPr lang="en-US" sz="2800" dirty="0" err="1">
                <a:solidFill>
                  <a:srgbClr val="000000"/>
                </a:solidFill>
                <a:latin typeface="Times New Roman"/>
              </a:rPr>
              <a:t>centred</a:t>
            </a:r>
            <a:r>
              <a:rPr lang="en-US" sz="2800" dirty="0">
                <a:solidFill>
                  <a:srgbClr val="000000"/>
                </a:solidFill>
                <a:latin typeface="Times New Roman"/>
              </a:rPr>
              <a:t> cubic (BCC) crystal structure. A collection of spheres depicting this crystal structure is shown in Figure 11, Figure 3.2c, whereas Figures 3.2a and 3.2b are diagrams of BCC unit cells with the atoms represented by hard sphere and reduced-sphere models, respectively.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0918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620688"/>
            <a:ext cx="7962088" cy="5832648"/>
          </a:xfrm>
        </p:spPr>
        <p:txBody>
          <a:bodyPr>
            <a:normAutofit fontScale="92500" lnSpcReduction="10000"/>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lgn="ctr">
              <a:buNone/>
            </a:pPr>
            <a:endParaRPr lang="en-US" dirty="0" smtClean="0">
              <a:solidFill>
                <a:srgbClr val="000000"/>
              </a:solidFill>
              <a:latin typeface="Times New Roman"/>
            </a:endParaRPr>
          </a:p>
          <a:p>
            <a:pPr marL="82296" indent="0" algn="ctr">
              <a:buNone/>
            </a:pPr>
            <a:r>
              <a:rPr lang="en-US" dirty="0" smtClean="0">
                <a:solidFill>
                  <a:srgbClr val="000000"/>
                </a:solidFill>
                <a:latin typeface="Times New Roman"/>
              </a:rPr>
              <a:t>Figure (11 </a:t>
            </a:r>
            <a:r>
              <a:rPr lang="en-US" dirty="0">
                <a:solidFill>
                  <a:srgbClr val="000000"/>
                </a:solidFill>
                <a:latin typeface="Times New Roman"/>
              </a:rPr>
              <a:t>Body </a:t>
            </a:r>
            <a:r>
              <a:rPr lang="en-US" dirty="0" err="1">
                <a:solidFill>
                  <a:srgbClr val="000000"/>
                </a:solidFill>
                <a:latin typeface="Times New Roman"/>
              </a:rPr>
              <a:t>centred</a:t>
            </a:r>
            <a:r>
              <a:rPr lang="en-US" dirty="0">
                <a:solidFill>
                  <a:srgbClr val="000000"/>
                </a:solidFill>
                <a:latin typeface="Times New Roman"/>
              </a:rPr>
              <a:t> cubic crystal structure details are shown in graph ‘figure 3-2’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42393"/>
            <a:ext cx="7344816" cy="503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79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332656"/>
            <a:ext cx="8106104" cy="5915744"/>
          </a:xfrm>
        </p:spPr>
        <p:txBody>
          <a:bodyPr>
            <a:normAutofit fontScale="85000" lnSpcReduction="10000"/>
          </a:bodyPr>
          <a:lstStyle/>
          <a:p>
            <a:endParaRPr lang="en-US" sz="3600" dirty="0">
              <a:solidFill>
                <a:srgbClr val="000000"/>
              </a:solidFill>
              <a:latin typeface="Symbol"/>
            </a:endParaRPr>
          </a:p>
          <a:p>
            <a:pPr marL="82296" indent="0">
              <a:buNone/>
            </a:pPr>
            <a:r>
              <a:rPr lang="en-US" dirty="0">
                <a:solidFill>
                  <a:srgbClr val="000000"/>
                </a:solidFill>
                <a:latin typeface="Symbol"/>
              </a:rPr>
              <a:t> </a:t>
            </a:r>
            <a:r>
              <a:rPr lang="en-US" b="1" dirty="0">
                <a:solidFill>
                  <a:srgbClr val="000000"/>
                </a:solidFill>
                <a:latin typeface="Times New Roman"/>
              </a:rPr>
              <a:t>The Hexagonal Close-Packed Crystal Structure </a:t>
            </a:r>
            <a:endParaRPr lang="en-US" dirty="0">
              <a:solidFill>
                <a:srgbClr val="000000"/>
              </a:solidFill>
              <a:latin typeface="Times New Roman"/>
            </a:endParaRPr>
          </a:p>
          <a:p>
            <a:pPr marL="82296" indent="0">
              <a:buNone/>
            </a:pPr>
            <a:r>
              <a:rPr lang="en-US" dirty="0">
                <a:solidFill>
                  <a:srgbClr val="000000"/>
                </a:solidFill>
                <a:latin typeface="Times New Roman"/>
              </a:rPr>
              <a:t>Not all metals have unit cells with cubic symmetry; the final common metallic crystal structure to be discussed has a unit cell that is hexagonal. Figure 12, Figure 3.3a shows a reduced-sphere unit cell for this structure, which is termed hexagonal close packed (HCP); an assemblage of several HCP unit cells is presented in Figure 3.3b.1 the top and bottom faces of the unit cell consist of six atoms that form regular hexagons and surround a single atom in the </a:t>
            </a:r>
            <a:r>
              <a:rPr lang="en-US" dirty="0" err="1">
                <a:solidFill>
                  <a:srgbClr val="000000"/>
                </a:solidFill>
                <a:latin typeface="Times New Roman"/>
              </a:rPr>
              <a:t>centre</a:t>
            </a:r>
            <a:r>
              <a:rPr lang="en-US" dirty="0">
                <a:solidFill>
                  <a:srgbClr val="000000"/>
                </a:solidFill>
                <a:latin typeface="Times New Roman"/>
              </a:rPr>
              <a:t>. Another plane that provides three additional atoms to the unit cell is situated between the top and bottom planes. The atoms in this mid plane have as nearest </a:t>
            </a:r>
            <a:r>
              <a:rPr lang="en-US" dirty="0" err="1">
                <a:solidFill>
                  <a:srgbClr val="000000"/>
                </a:solidFill>
                <a:latin typeface="Times New Roman"/>
              </a:rPr>
              <a:t>neighbours</a:t>
            </a:r>
            <a:r>
              <a:rPr lang="en-US" dirty="0">
                <a:solidFill>
                  <a:srgbClr val="000000"/>
                </a:solidFill>
                <a:latin typeface="Times New Roman"/>
              </a:rPr>
              <a:t> atoms in both of the adjacent two planes. </a:t>
            </a:r>
            <a:endParaRPr lang="en-US" dirty="0"/>
          </a:p>
        </p:txBody>
      </p:sp>
    </p:spTree>
    <p:extLst>
      <p:ext uri="{BB962C8B-B14F-4D97-AF65-F5344CB8AC3E}">
        <p14:creationId xmlns:p14="http://schemas.microsoft.com/office/powerpoint/2010/main" val="47230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447800"/>
            <a:ext cx="7746064" cy="5221560"/>
          </a:xfrm>
        </p:spPr>
        <p:txBody>
          <a:bodyPr>
            <a:normAutofit fontScale="85000" lnSpcReduction="20000"/>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smtClean="0"/>
          </a:p>
          <a:p>
            <a:pPr marL="82296" indent="0">
              <a:buNone/>
            </a:pPr>
            <a:endParaRPr lang="en-US" dirty="0"/>
          </a:p>
          <a:p>
            <a:pPr marL="82296" indent="0" algn="ctr">
              <a:buNone/>
            </a:pPr>
            <a:r>
              <a:rPr lang="en-US" dirty="0">
                <a:solidFill>
                  <a:srgbClr val="000000"/>
                </a:solidFill>
                <a:latin typeface="Times New Roman"/>
              </a:rPr>
              <a:t>Figure 12 Hexagonal close-packed crystal structure details are shown in graph ‘figure 3-3’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95218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61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8178112" cy="5832648"/>
          </a:xfrm>
        </p:spPr>
        <p:txBody>
          <a:bodyPr>
            <a:normAutofit fontScale="92500" lnSpcReduction="20000"/>
          </a:bodyPr>
          <a:lstStyle/>
          <a:p>
            <a:pPr marL="82296" indent="0">
              <a:buNone/>
            </a:pPr>
            <a:r>
              <a:rPr lang="en-US" sz="4400" b="1" dirty="0" smtClean="0">
                <a:solidFill>
                  <a:srgbClr val="000000"/>
                </a:solidFill>
                <a:latin typeface="Times New Roman"/>
              </a:rPr>
              <a:t>3. </a:t>
            </a:r>
            <a:r>
              <a:rPr lang="en-US" sz="4400" b="1" dirty="0">
                <a:solidFill>
                  <a:srgbClr val="000000"/>
                </a:solidFill>
                <a:latin typeface="Times New Roman"/>
              </a:rPr>
              <a:t>Some fundamentals in crystal structures </a:t>
            </a:r>
            <a:endParaRPr lang="en-US" sz="4400" dirty="0">
              <a:solidFill>
                <a:srgbClr val="000000"/>
              </a:solidFill>
              <a:latin typeface="Times New Roman"/>
            </a:endParaRPr>
          </a:p>
          <a:p>
            <a:pPr marL="82296" indent="0">
              <a:buNone/>
            </a:pPr>
            <a:r>
              <a:rPr lang="en-US" dirty="0">
                <a:solidFill>
                  <a:srgbClr val="000000"/>
                </a:solidFill>
                <a:latin typeface="Times New Roman"/>
              </a:rPr>
              <a:t>In last section it has been shown that most materials have a crystalline structure, in which the atoms are rearranged in an organized shapes that known as crystal lattice. In fact, it has presented that crystal lattice has a smallest part which is known as the unit cell. </a:t>
            </a:r>
          </a:p>
          <a:p>
            <a:pPr marL="82296" indent="0">
              <a:buNone/>
            </a:pPr>
            <a:r>
              <a:rPr lang="en-US" sz="4000" b="1" dirty="0">
                <a:solidFill>
                  <a:srgbClr val="000000"/>
                </a:solidFill>
                <a:latin typeface="Times New Roman"/>
              </a:rPr>
              <a:t>3.1 Atomic packing factor </a:t>
            </a:r>
            <a:endParaRPr lang="en-US" sz="4000" dirty="0">
              <a:solidFill>
                <a:srgbClr val="000000"/>
              </a:solidFill>
              <a:latin typeface="Times New Roman"/>
            </a:endParaRPr>
          </a:p>
          <a:p>
            <a:pPr marL="82296" indent="0">
              <a:buNone/>
            </a:pPr>
            <a:r>
              <a:rPr lang="en-US" dirty="0">
                <a:solidFill>
                  <a:srgbClr val="000000"/>
                </a:solidFill>
                <a:latin typeface="Times New Roman"/>
              </a:rPr>
              <a:t>Atomic packing factor (APF) or packing efficiency indicates how closely atoms are packed in a unit cell and is given by the ratio of volume of atoms in the unit cell and volume of the unit cell </a:t>
            </a:r>
            <a:endParaRPr lang="en-US" dirty="0"/>
          </a:p>
        </p:txBody>
      </p:sp>
    </p:spTree>
    <p:extLst>
      <p:ext uri="{BB962C8B-B14F-4D97-AF65-F5344CB8AC3E}">
        <p14:creationId xmlns:p14="http://schemas.microsoft.com/office/powerpoint/2010/main" val="400096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8178112" cy="5699720"/>
          </a:xfrm>
        </p:spPr>
        <p:txBody>
          <a:bodyPr/>
          <a:lstStyle/>
          <a:p>
            <a:pPr marL="82296" indent="0">
              <a:buNone/>
            </a:pPr>
            <a:endParaRPr lang="en-US" dirty="0" smtClean="0"/>
          </a:p>
          <a:p>
            <a:pPr marL="82296" indent="0">
              <a:buNone/>
            </a:pPr>
            <a:endParaRPr lang="en-US" dirty="0"/>
          </a:p>
          <a:p>
            <a:pPr marL="82296" indent="0">
              <a:buNone/>
            </a:pPr>
            <a:r>
              <a:rPr lang="en-US" sz="2800" dirty="0">
                <a:solidFill>
                  <a:srgbClr val="000000"/>
                </a:solidFill>
                <a:latin typeface="Times New Roman"/>
              </a:rPr>
              <a:t>In the FCC unit cell effective number of atoms </a:t>
            </a:r>
            <a:r>
              <a:rPr lang="en-US" sz="2800" b="1" dirty="0">
                <a:solidFill>
                  <a:srgbClr val="000000"/>
                </a:solidFill>
                <a:latin typeface="Times New Roman"/>
              </a:rPr>
              <a:t>= 8 corner atoms × (1/8) </a:t>
            </a:r>
            <a:r>
              <a:rPr lang="en-US" sz="2800" dirty="0">
                <a:solidFill>
                  <a:srgbClr val="000000"/>
                </a:solidFill>
                <a:latin typeface="Times New Roman"/>
              </a:rPr>
              <a:t>(each atom is shared by 8 unit cells) </a:t>
            </a:r>
            <a:r>
              <a:rPr lang="en-US" sz="2800" b="1" dirty="0">
                <a:solidFill>
                  <a:srgbClr val="000000"/>
                </a:solidFill>
                <a:latin typeface="Times New Roman"/>
              </a:rPr>
              <a:t>+ 6 face cantered atoms ×1/2 </a:t>
            </a:r>
            <a:r>
              <a:rPr lang="en-US" sz="2800" dirty="0">
                <a:solidFill>
                  <a:srgbClr val="000000"/>
                </a:solidFill>
                <a:latin typeface="Times New Roman"/>
              </a:rPr>
              <a:t>(each shared by two unit cells), therefore the total is </a:t>
            </a:r>
            <a:r>
              <a:rPr lang="en-US" sz="2800" b="1" dirty="0">
                <a:solidFill>
                  <a:srgbClr val="000000"/>
                </a:solidFill>
                <a:latin typeface="Times New Roman"/>
              </a:rPr>
              <a:t>= 4 </a:t>
            </a:r>
            <a:endParaRPr lang="en-US" sz="2800" dirty="0">
              <a:solidFill>
                <a:srgbClr val="000000"/>
              </a:solidFill>
              <a:latin typeface="Times New Roman"/>
            </a:endParaRPr>
          </a:p>
          <a:p>
            <a:pPr marL="82296" indent="0">
              <a:buNone/>
            </a:pPr>
            <a:r>
              <a:rPr lang="en-US" sz="2800" dirty="0">
                <a:solidFill>
                  <a:srgbClr val="000000"/>
                </a:solidFill>
                <a:latin typeface="Times New Roman"/>
              </a:rPr>
              <a:t>Considering the atoms as hard spheres of radius </a:t>
            </a:r>
            <a:r>
              <a:rPr lang="en-US" sz="2800" i="1" dirty="0">
                <a:solidFill>
                  <a:srgbClr val="000000"/>
                </a:solidFill>
                <a:latin typeface="Times New Roman"/>
              </a:rPr>
              <a:t>R </a:t>
            </a:r>
            <a:endParaRPr lang="en-US" sz="2800" i="1" dirty="0" smtClean="0">
              <a:solidFill>
                <a:srgbClr val="000000"/>
              </a:solidFill>
              <a:latin typeface="Times New Roman"/>
            </a:endParaRPr>
          </a:p>
          <a:p>
            <a:pPr marL="82296" indent="0">
              <a:buNone/>
            </a:pPr>
            <a:endParaRPr lang="en-US" dirty="0" smtClean="0"/>
          </a:p>
          <a:p>
            <a:pPr marL="82296"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268" y="764703"/>
            <a:ext cx="3506939" cy="83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221088"/>
            <a:ext cx="5760640" cy="96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33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1447800"/>
            <a:ext cx="7498080" cy="4861520"/>
          </a:xfrm>
        </p:spPr>
        <p:txBody>
          <a:bodyPr>
            <a:normAutofit fontScale="92500" lnSpcReduction="10000"/>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lgn="ctr">
              <a:buNone/>
            </a:pPr>
            <a:r>
              <a:rPr lang="en-US" dirty="0">
                <a:solidFill>
                  <a:srgbClr val="000000"/>
                </a:solidFill>
                <a:latin typeface="Times New Roman"/>
              </a:rPr>
              <a:t>Figure 13 Schematic of the FCC cell shows </a:t>
            </a:r>
            <a:r>
              <a:rPr lang="en-US" i="1" dirty="0">
                <a:solidFill>
                  <a:srgbClr val="000000"/>
                </a:solidFill>
                <a:latin typeface="Times New Roman"/>
              </a:rPr>
              <a:t>R </a:t>
            </a:r>
            <a:r>
              <a:rPr lang="en-US" dirty="0">
                <a:solidFill>
                  <a:srgbClr val="000000"/>
                </a:solidFill>
                <a:latin typeface="Times New Roman"/>
              </a:rPr>
              <a:t>and </a:t>
            </a:r>
            <a:r>
              <a:rPr lang="en-US" i="1" dirty="0">
                <a:solidFill>
                  <a:srgbClr val="000000"/>
                </a:solidFill>
                <a:latin typeface="Times New Roman"/>
              </a:rPr>
              <a:t>a </a:t>
            </a:r>
            <a:r>
              <a:rPr lang="en-US" dirty="0">
                <a:solidFill>
                  <a:srgbClr val="000000"/>
                </a:solidFill>
                <a:latin typeface="Times New Roman"/>
              </a:rPr>
              <a:t>variables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67" y="476672"/>
            <a:ext cx="769457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914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TotalTime>
  <Words>419</Words>
  <Application>Microsoft Office PowerPoint</Application>
  <PresentationFormat>عرض على الشاشة (3:4)‏</PresentationFormat>
  <Paragraphs>45</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wassan</dc:creator>
  <cp:lastModifiedBy>DR.Ahmed Saker 2O11</cp:lastModifiedBy>
  <cp:revision>3</cp:revision>
  <dcterms:created xsi:type="dcterms:W3CDTF">2019-12-14T19:39:19Z</dcterms:created>
  <dcterms:modified xsi:type="dcterms:W3CDTF">2019-12-15T06:57:33Z</dcterms:modified>
</cp:coreProperties>
</file>